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handoutMasterIdLst>
    <p:handoutMasterId r:id="rId7"/>
  </p:handoutMasterIdLst>
  <p:sldIdLst>
    <p:sldId id="269" r:id="rId5"/>
    <p:sldId id="270" r:id="rId6"/>
  </p:sldIdLst>
  <p:sldSz cx="6858000" cy="9906000" type="A4"/>
  <p:notesSz cx="6807200" cy="9939338"/>
  <p:defaultTextStyle>
    <a:defPPr>
      <a:defRPr lang="ja-JP"/>
    </a:defPPr>
    <a:lvl1pPr marL="0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919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838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757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677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596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515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434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353" algn="l" defTabSz="957838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">
          <p15:clr>
            <a:srgbClr val="A4A3A4"/>
          </p15:clr>
        </p15:guide>
        <p15:guide id="2" pos="2341">
          <p15:clr>
            <a:srgbClr val="A4A3A4"/>
          </p15:clr>
        </p15:guide>
        <p15:guide id="3" pos="4247">
          <p15:clr>
            <a:srgbClr val="A4A3A4"/>
          </p15:clr>
        </p15:guide>
        <p15:guide id="4" pos="210">
          <p15:clr>
            <a:srgbClr val="A4A3A4"/>
          </p15:clr>
        </p15:guide>
        <p15:guide id="5" pos="73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7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5DC"/>
    <a:srgbClr val="FF6600"/>
    <a:srgbClr val="FF5050"/>
    <a:srgbClr val="FEDFE1"/>
    <a:srgbClr val="DB4D6D"/>
    <a:srgbClr val="FAE6EA"/>
    <a:srgbClr val="E4E2ED"/>
    <a:srgbClr val="005CAF"/>
    <a:srgbClr val="C6D9F1"/>
    <a:srgbClr val="103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EA501-ED19-4AAB-ACE5-4BAFF10E39E4}" v="6" dt="2025-06-05T06:31:59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58" autoAdjust="0"/>
    <p:restoredTop sz="94660"/>
  </p:normalViewPr>
  <p:slideViewPr>
    <p:cSldViewPr>
      <p:cViewPr varScale="1">
        <p:scale>
          <a:sx n="79" d="100"/>
          <a:sy n="79" d="100"/>
        </p:scale>
        <p:origin x="3762" y="114"/>
      </p:cViewPr>
      <p:guideLst>
        <p:guide orient="horz" pos="36"/>
        <p:guide pos="2341"/>
        <p:guide pos="4247"/>
        <p:guide pos="210"/>
        <p:guide pos="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E4763-DFD6-4658-A779-66994F2081F5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5F849-7D4C-4574-B8D3-529599519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62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5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19" indent="0">
              <a:buNone/>
              <a:defRPr sz="2900"/>
            </a:lvl2pPr>
            <a:lvl3pPr marL="957838" indent="0">
              <a:buNone/>
              <a:defRPr sz="2500"/>
            </a:lvl3pPr>
            <a:lvl4pPr marL="1436757" indent="0">
              <a:buNone/>
              <a:defRPr sz="2100"/>
            </a:lvl4pPr>
            <a:lvl5pPr marL="1915677" indent="0">
              <a:buNone/>
              <a:defRPr sz="2100"/>
            </a:lvl5pPr>
            <a:lvl6pPr marL="2394596" indent="0">
              <a:buNone/>
              <a:defRPr sz="2100"/>
            </a:lvl6pPr>
            <a:lvl7pPr marL="2873515" indent="0">
              <a:buNone/>
              <a:defRPr sz="2100"/>
            </a:lvl7pPr>
            <a:lvl8pPr marL="3352434" indent="0">
              <a:buNone/>
              <a:defRPr sz="2100"/>
            </a:lvl8pPr>
            <a:lvl9pPr marL="3831353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19" indent="0">
              <a:buNone/>
              <a:defRPr sz="1300"/>
            </a:lvl2pPr>
            <a:lvl3pPr marL="957838" indent="0">
              <a:buNone/>
              <a:defRPr sz="1000"/>
            </a:lvl3pPr>
            <a:lvl4pPr marL="1436757" indent="0">
              <a:buNone/>
              <a:defRPr sz="900"/>
            </a:lvl4pPr>
            <a:lvl5pPr marL="1915677" indent="0">
              <a:buNone/>
              <a:defRPr sz="900"/>
            </a:lvl5pPr>
            <a:lvl6pPr marL="2394596" indent="0">
              <a:buNone/>
              <a:defRPr sz="900"/>
            </a:lvl6pPr>
            <a:lvl7pPr marL="2873515" indent="0">
              <a:buNone/>
              <a:defRPr sz="900"/>
            </a:lvl7pPr>
            <a:lvl8pPr marL="3352434" indent="0">
              <a:buNone/>
              <a:defRPr sz="900"/>
            </a:lvl8pPr>
            <a:lvl9pPr marL="3831353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84" tIns="47892" rIns="95784" bIns="47892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1"/>
          </a:xfrm>
          <a:prstGeom prst="rect">
            <a:avLst/>
          </a:prstGeom>
        </p:spPr>
        <p:txBody>
          <a:bodyPr vert="horz" lIns="95784" tIns="47892" rIns="95784" bIns="4789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C2A0F-D773-46B9-B26C-880A0E734313}" type="datetimeFigureOut">
              <a:rPr kumimoji="1" lang="ja-JP" altLang="en-US" smtClean="0"/>
              <a:pPr/>
              <a:t>2025/6/5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3731B-5DDB-4EB9-90F1-C9E163AC49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838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89" indent="-359189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44" indent="-299324" algn="l" defTabSz="957838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98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17" indent="-239460" algn="l" defTabSz="957838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136" indent="-239460" algn="l" defTabSz="957838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55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75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94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813" indent="-239460" algn="l" defTabSz="957838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9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8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5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77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96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5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34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53" algn="l" defTabSz="95783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CAA0858-7B76-7638-9032-F3FAAA27FD6F}"/>
              </a:ext>
            </a:extLst>
          </p:cNvPr>
          <p:cNvSpPr txBox="1"/>
          <p:nvPr/>
        </p:nvSpPr>
        <p:spPr>
          <a:xfrm>
            <a:off x="2873092" y="7319557"/>
            <a:ext cx="8640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引上げ、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緩和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73A047-6211-2A52-F49E-FD207EB39E96}"/>
              </a:ext>
            </a:extLst>
          </p:cNvPr>
          <p:cNvSpPr/>
          <p:nvPr/>
        </p:nvSpPr>
        <p:spPr>
          <a:xfrm>
            <a:off x="0" y="-1"/>
            <a:ext cx="6858000" cy="28804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67" b="1" dirty="0">
              <a:solidFill>
                <a:schemeClr val="bg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28" name="表 16">
            <a:extLst>
              <a:ext uri="{FF2B5EF4-FFF2-40B4-BE49-F238E27FC236}">
                <a16:creationId xmlns:a16="http://schemas.microsoft.com/office/drawing/2014/main" id="{7A2742CC-5BFE-EABB-16D7-C8FBEA6875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303952"/>
              </p:ext>
            </p:extLst>
          </p:nvPr>
        </p:nvGraphicFramePr>
        <p:xfrm>
          <a:off x="292525" y="4280803"/>
          <a:ext cx="6251245" cy="268808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{B301B821-A1FF-4177-AEE7-76D212191A09}</a:tableStyleId>
              </a:tblPr>
              <a:tblGrid>
                <a:gridCol w="1638438">
                  <a:extLst>
                    <a:ext uri="{9D8B030D-6E8A-4147-A177-3AD203B41FA5}">
                      <a16:colId xmlns:a16="http://schemas.microsoft.com/office/drawing/2014/main" val="1628658525"/>
                    </a:ext>
                  </a:extLst>
                </a:gridCol>
                <a:gridCol w="1167328">
                  <a:extLst>
                    <a:ext uri="{9D8B030D-6E8A-4147-A177-3AD203B41FA5}">
                      <a16:colId xmlns:a16="http://schemas.microsoft.com/office/drawing/2014/main" val="1892854412"/>
                    </a:ext>
                  </a:extLst>
                </a:gridCol>
                <a:gridCol w="1148493">
                  <a:extLst>
                    <a:ext uri="{9D8B030D-6E8A-4147-A177-3AD203B41FA5}">
                      <a16:colId xmlns:a16="http://schemas.microsoft.com/office/drawing/2014/main" val="2130650695"/>
                    </a:ext>
                  </a:extLst>
                </a:gridCol>
                <a:gridCol w="1148493">
                  <a:extLst>
                    <a:ext uri="{9D8B030D-6E8A-4147-A177-3AD203B41FA5}">
                      <a16:colId xmlns:a16="http://schemas.microsoft.com/office/drawing/2014/main" val="3991174184"/>
                    </a:ext>
                  </a:extLst>
                </a:gridCol>
                <a:gridCol w="1148493">
                  <a:extLst>
                    <a:ext uri="{9D8B030D-6E8A-4147-A177-3AD203B41FA5}">
                      <a16:colId xmlns:a16="http://schemas.microsoft.com/office/drawing/2014/main" val="3161809852"/>
                    </a:ext>
                  </a:extLst>
                </a:gridCol>
              </a:tblGrid>
              <a:tr h="634119">
                <a:tc row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設置・整備費用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8FAAD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対象労働者の増加人数</a:t>
                      </a:r>
                      <a:endParaRPr kumimoji="1" lang="en-US" altLang="ja-JP" sz="1800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　）は創業の場合</a:t>
                      </a:r>
                      <a:endParaRPr kumimoji="1" lang="en-US" altLang="ja-JP" sz="1100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928283"/>
                  </a:ext>
                </a:extLst>
              </a:tr>
              <a:tr h="35228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3(2)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人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人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</a:t>
                      </a:r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19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人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人～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095512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150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159368150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1,000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70958676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3,000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150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538734774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5,000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万円以上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800</a:t>
                      </a:r>
                      <a:r>
                        <a:rPr kumimoji="1" lang="ja-JP" altLang="en-US" sz="1400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1469080"/>
                  </a:ext>
                </a:extLst>
              </a:tr>
            </a:tbl>
          </a:graphicData>
        </a:graphic>
      </p:graphicFrame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9181DB2-0B33-12D8-7137-8B136CE03208}"/>
              </a:ext>
            </a:extLst>
          </p:cNvPr>
          <p:cNvSpPr/>
          <p:nvPr/>
        </p:nvSpPr>
        <p:spPr>
          <a:xfrm>
            <a:off x="204038" y="3567846"/>
            <a:ext cx="6325333" cy="5887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設置・整備に要した費用や対象労働者の増加人数に応じて、以下の表の額を支給します。（１年ごとに最大３回支給）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2324BF12-CC6F-136A-3FC5-E32C35DE70A1}"/>
              </a:ext>
            </a:extLst>
          </p:cNvPr>
          <p:cNvSpPr/>
          <p:nvPr/>
        </p:nvSpPr>
        <p:spPr>
          <a:xfrm>
            <a:off x="251380" y="7208620"/>
            <a:ext cx="6338734" cy="12382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69419"/>
                      <a:gd name="connsiteY0" fmla="*/ 90258 h 541535"/>
                      <a:gd name="connsiteX1" fmla="*/ 90258 w 5269419"/>
                      <a:gd name="connsiteY1" fmla="*/ 0 h 541535"/>
                      <a:gd name="connsiteX2" fmla="*/ 828149 w 5269419"/>
                      <a:gd name="connsiteY2" fmla="*/ 0 h 541535"/>
                      <a:gd name="connsiteX3" fmla="*/ 1413373 w 5269419"/>
                      <a:gd name="connsiteY3" fmla="*/ 0 h 541535"/>
                      <a:gd name="connsiteX4" fmla="*/ 1947708 w 5269419"/>
                      <a:gd name="connsiteY4" fmla="*/ 0 h 541535"/>
                      <a:gd name="connsiteX5" fmla="*/ 2634710 w 5269419"/>
                      <a:gd name="connsiteY5" fmla="*/ 0 h 541535"/>
                      <a:gd name="connsiteX6" fmla="*/ 3219933 w 5269419"/>
                      <a:gd name="connsiteY6" fmla="*/ 0 h 541535"/>
                      <a:gd name="connsiteX7" fmla="*/ 3957824 w 5269419"/>
                      <a:gd name="connsiteY7" fmla="*/ 0 h 541535"/>
                      <a:gd name="connsiteX8" fmla="*/ 4492159 w 5269419"/>
                      <a:gd name="connsiteY8" fmla="*/ 0 h 541535"/>
                      <a:gd name="connsiteX9" fmla="*/ 5179161 w 5269419"/>
                      <a:gd name="connsiteY9" fmla="*/ 0 h 541535"/>
                      <a:gd name="connsiteX10" fmla="*/ 5269419 w 5269419"/>
                      <a:gd name="connsiteY10" fmla="*/ 90258 h 541535"/>
                      <a:gd name="connsiteX11" fmla="*/ 5269419 w 5269419"/>
                      <a:gd name="connsiteY11" fmla="*/ 451277 h 541535"/>
                      <a:gd name="connsiteX12" fmla="*/ 5179161 w 5269419"/>
                      <a:gd name="connsiteY12" fmla="*/ 541535 h 541535"/>
                      <a:gd name="connsiteX13" fmla="*/ 4543048 w 5269419"/>
                      <a:gd name="connsiteY13" fmla="*/ 541535 h 541535"/>
                      <a:gd name="connsiteX14" fmla="*/ 4008713 w 5269419"/>
                      <a:gd name="connsiteY14" fmla="*/ 541535 h 541535"/>
                      <a:gd name="connsiteX15" fmla="*/ 3372600 w 5269419"/>
                      <a:gd name="connsiteY15" fmla="*/ 541535 h 541535"/>
                      <a:gd name="connsiteX16" fmla="*/ 2634710 w 5269419"/>
                      <a:gd name="connsiteY16" fmla="*/ 541535 h 541535"/>
                      <a:gd name="connsiteX17" fmla="*/ 1998597 w 5269419"/>
                      <a:gd name="connsiteY17" fmla="*/ 541535 h 541535"/>
                      <a:gd name="connsiteX18" fmla="*/ 1515151 w 5269419"/>
                      <a:gd name="connsiteY18" fmla="*/ 541535 h 541535"/>
                      <a:gd name="connsiteX19" fmla="*/ 980816 w 5269419"/>
                      <a:gd name="connsiteY19" fmla="*/ 541535 h 541535"/>
                      <a:gd name="connsiteX20" fmla="*/ 90258 w 5269419"/>
                      <a:gd name="connsiteY20" fmla="*/ 541535 h 541535"/>
                      <a:gd name="connsiteX21" fmla="*/ 0 w 5269419"/>
                      <a:gd name="connsiteY21" fmla="*/ 451277 h 541535"/>
                      <a:gd name="connsiteX22" fmla="*/ 0 w 5269419"/>
                      <a:gd name="connsiteY22" fmla="*/ 90258 h 5415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5269419" h="541535" extrusionOk="0">
                        <a:moveTo>
                          <a:pt x="0" y="90258"/>
                        </a:moveTo>
                        <a:cubicBezTo>
                          <a:pt x="-6589" y="36346"/>
                          <a:pt x="34566" y="2193"/>
                          <a:pt x="90258" y="0"/>
                        </a:cubicBezTo>
                        <a:cubicBezTo>
                          <a:pt x="239499" y="3069"/>
                          <a:pt x="622578" y="29310"/>
                          <a:pt x="828149" y="0"/>
                        </a:cubicBezTo>
                        <a:cubicBezTo>
                          <a:pt x="1033720" y="-29310"/>
                          <a:pt x="1294467" y="-18909"/>
                          <a:pt x="1413373" y="0"/>
                        </a:cubicBezTo>
                        <a:cubicBezTo>
                          <a:pt x="1532279" y="18909"/>
                          <a:pt x="1790455" y="769"/>
                          <a:pt x="1947708" y="0"/>
                        </a:cubicBezTo>
                        <a:cubicBezTo>
                          <a:pt x="2104962" y="-769"/>
                          <a:pt x="2453829" y="-6475"/>
                          <a:pt x="2634710" y="0"/>
                        </a:cubicBezTo>
                        <a:cubicBezTo>
                          <a:pt x="2815591" y="6475"/>
                          <a:pt x="3063348" y="10450"/>
                          <a:pt x="3219933" y="0"/>
                        </a:cubicBezTo>
                        <a:cubicBezTo>
                          <a:pt x="3376518" y="-10450"/>
                          <a:pt x="3699830" y="8111"/>
                          <a:pt x="3957824" y="0"/>
                        </a:cubicBezTo>
                        <a:cubicBezTo>
                          <a:pt x="4215818" y="-8111"/>
                          <a:pt x="4313275" y="15490"/>
                          <a:pt x="4492159" y="0"/>
                        </a:cubicBezTo>
                        <a:cubicBezTo>
                          <a:pt x="4671044" y="-15490"/>
                          <a:pt x="4984083" y="59"/>
                          <a:pt x="5179161" y="0"/>
                        </a:cubicBezTo>
                        <a:cubicBezTo>
                          <a:pt x="5237434" y="2026"/>
                          <a:pt x="5264881" y="39676"/>
                          <a:pt x="5269419" y="90258"/>
                        </a:cubicBezTo>
                        <a:cubicBezTo>
                          <a:pt x="5285740" y="232949"/>
                          <a:pt x="5261262" y="323655"/>
                          <a:pt x="5269419" y="451277"/>
                        </a:cubicBezTo>
                        <a:cubicBezTo>
                          <a:pt x="5277103" y="493532"/>
                          <a:pt x="5231696" y="539802"/>
                          <a:pt x="5179161" y="541535"/>
                        </a:cubicBezTo>
                        <a:cubicBezTo>
                          <a:pt x="4894176" y="534718"/>
                          <a:pt x="4793260" y="542608"/>
                          <a:pt x="4543048" y="541535"/>
                        </a:cubicBezTo>
                        <a:cubicBezTo>
                          <a:pt x="4292836" y="540462"/>
                          <a:pt x="4193497" y="534128"/>
                          <a:pt x="4008713" y="541535"/>
                        </a:cubicBezTo>
                        <a:cubicBezTo>
                          <a:pt x="3823930" y="548942"/>
                          <a:pt x="3559245" y="565659"/>
                          <a:pt x="3372600" y="541535"/>
                        </a:cubicBezTo>
                        <a:cubicBezTo>
                          <a:pt x="3185955" y="517411"/>
                          <a:pt x="2914435" y="532597"/>
                          <a:pt x="2634710" y="541535"/>
                        </a:cubicBezTo>
                        <a:cubicBezTo>
                          <a:pt x="2354985" y="550474"/>
                          <a:pt x="2305867" y="554901"/>
                          <a:pt x="1998597" y="541535"/>
                        </a:cubicBezTo>
                        <a:cubicBezTo>
                          <a:pt x="1691327" y="528169"/>
                          <a:pt x="1656442" y="553258"/>
                          <a:pt x="1515151" y="541535"/>
                        </a:cubicBezTo>
                        <a:cubicBezTo>
                          <a:pt x="1373860" y="529812"/>
                          <a:pt x="1197275" y="558920"/>
                          <a:pt x="980816" y="541535"/>
                        </a:cubicBezTo>
                        <a:cubicBezTo>
                          <a:pt x="764358" y="524150"/>
                          <a:pt x="459134" y="574134"/>
                          <a:pt x="90258" y="541535"/>
                        </a:cubicBezTo>
                        <a:cubicBezTo>
                          <a:pt x="44299" y="540712"/>
                          <a:pt x="881" y="509491"/>
                          <a:pt x="0" y="451277"/>
                        </a:cubicBezTo>
                        <a:cubicBezTo>
                          <a:pt x="-10267" y="356336"/>
                          <a:pt x="16254" y="166871"/>
                          <a:pt x="0" y="902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地域活性化雇用創造プロジェクト（通称：地プロ）にご参加の事業主さま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限定</a:t>
            </a:r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で上記の基本額に加え、第１回目の支給時に</a:t>
            </a:r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対象労働者１人あたり</a:t>
            </a:r>
            <a:r>
              <a:rPr kumimoji="1" lang="en-US" altLang="ja-JP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50</a:t>
            </a:r>
            <a:r>
              <a:rPr kumimoji="1" lang="ja-JP" altLang="en-US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万円（上限</a:t>
            </a:r>
            <a:r>
              <a:rPr lang="en-US" altLang="ja-JP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1,000</a:t>
            </a:r>
            <a:r>
              <a:rPr lang="ja-JP" altLang="en-US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万円</a:t>
            </a:r>
            <a:r>
              <a:rPr kumimoji="1" lang="ja-JP" altLang="en-US" sz="1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）を上乗せ支給の特例が適用されます！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638C507-4C03-FAD3-7190-4E3D4F57F1CA}"/>
              </a:ext>
            </a:extLst>
          </p:cNvPr>
          <p:cNvSpPr txBox="1"/>
          <p:nvPr/>
        </p:nvSpPr>
        <p:spPr>
          <a:xfrm>
            <a:off x="294611" y="3007547"/>
            <a:ext cx="127163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kumimoji="1" lang="ja-JP" altLang="en-US" sz="24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支給額</a:t>
            </a:r>
            <a:endParaRPr kumimoji="1" lang="en-US" altLang="ja-JP" sz="2400" dirty="0">
              <a:ln w="12700">
                <a:solidFill>
                  <a:sysClr val="windowText" lastClr="000000"/>
                </a:solidFill>
                <a:prstDash val="solid"/>
              </a:ln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A7316D4-0862-81FD-70DE-79462D79C1E6}"/>
              </a:ext>
            </a:extLst>
          </p:cNvPr>
          <p:cNvSpPr/>
          <p:nvPr/>
        </p:nvSpPr>
        <p:spPr>
          <a:xfrm>
            <a:off x="201" y="118241"/>
            <a:ext cx="6857999" cy="42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地域活性化雇用創造プロジェクトにご参加の事業主のみなさまへ</a:t>
            </a:r>
            <a:endParaRPr kumimoji="1" lang="en-US" altLang="ja-JP" sz="18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359237D-4265-11EB-3E74-A3168B09620B}"/>
              </a:ext>
            </a:extLst>
          </p:cNvPr>
          <p:cNvSpPr txBox="1"/>
          <p:nvPr/>
        </p:nvSpPr>
        <p:spPr>
          <a:xfrm>
            <a:off x="314999" y="531044"/>
            <a:ext cx="61034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事業所の設置・整備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</a:t>
            </a:r>
            <a:r>
              <a:rPr kumimoji="1" lang="ja-JP" alt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従業員を雇用</a:t>
            </a:r>
            <a:endParaRPr kumimoji="1" lang="en-US" altLang="ja-JP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した事業主を支援します！</a:t>
            </a:r>
            <a:endParaRPr kumimoji="1" lang="en-US" altLang="ja-JP" sz="18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CCD1EE3-C113-AC8E-A2C1-51BEE2AFA8CC}"/>
              </a:ext>
            </a:extLst>
          </p:cNvPr>
          <p:cNvSpPr/>
          <p:nvPr/>
        </p:nvSpPr>
        <p:spPr>
          <a:xfrm>
            <a:off x="1256869" y="2078256"/>
            <a:ext cx="4219672" cy="8021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のご案内</a:t>
            </a:r>
            <a:endParaRPr kumimoji="1" lang="en-US" altLang="ja-JP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0804CF-B5E1-52A1-0F5C-78757BE3A170}"/>
              </a:ext>
            </a:extLst>
          </p:cNvPr>
          <p:cNvSpPr/>
          <p:nvPr/>
        </p:nvSpPr>
        <p:spPr>
          <a:xfrm>
            <a:off x="320670" y="8604199"/>
            <a:ext cx="6325334" cy="1238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事業所の設置・整備を行い、実施主体となる都道府県に居住する求職者を３人（創業の場合は２人）以上、無期雇用かつフルタイム契約の労働者として雇い入れた場合、</a:t>
            </a:r>
            <a:r>
              <a:rPr kumimoji="1" lang="ja-JP" altLang="en-US" sz="16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地域雇用開発助成金の特例</a:t>
            </a:r>
            <a:r>
              <a:rPr kumimoji="1"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を受けることができます。</a:t>
            </a:r>
            <a:endParaRPr kumimoji="1"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A457D8-1936-BD25-2D21-35FA175F316F}"/>
              </a:ext>
            </a:extLst>
          </p:cNvPr>
          <p:cNvSpPr/>
          <p:nvPr/>
        </p:nvSpPr>
        <p:spPr>
          <a:xfrm>
            <a:off x="223294" y="1348225"/>
            <a:ext cx="64459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FF5050"/>
                </a:solidFill>
                <a:effectLst/>
              </a:rPr>
              <a:t>地域雇用開発助成金</a:t>
            </a:r>
          </a:p>
        </p:txBody>
      </p:sp>
    </p:spTree>
    <p:extLst>
      <p:ext uri="{BB962C8B-B14F-4D97-AF65-F5344CB8AC3E}">
        <p14:creationId xmlns:p14="http://schemas.microsoft.com/office/powerpoint/2010/main" val="3478070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C139B90-B37E-45EF-7311-D11B61F6E4EB}"/>
              </a:ext>
            </a:extLst>
          </p:cNvPr>
          <p:cNvSpPr txBox="1"/>
          <p:nvPr/>
        </p:nvSpPr>
        <p:spPr>
          <a:xfrm>
            <a:off x="1686469" y="300771"/>
            <a:ext cx="3294494" cy="292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300" b="1" kern="100" spc="13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「能登半島地震特例」制度概要</a:t>
            </a:r>
            <a:endParaRPr lang="en-US" altLang="ja-JP" sz="1300" b="1" kern="100" spc="130" dirty="0"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2C160269-26F0-6C57-439A-B325227E5DCD}"/>
              </a:ext>
            </a:extLst>
          </p:cNvPr>
          <p:cNvSpPr/>
          <p:nvPr/>
        </p:nvSpPr>
        <p:spPr>
          <a:xfrm>
            <a:off x="133762" y="273000"/>
            <a:ext cx="5671238" cy="3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地域雇用開発助成金（地プロ特例の活用事例）</a:t>
            </a:r>
          </a:p>
        </p:txBody>
      </p:sp>
      <p:pic>
        <p:nvPicPr>
          <p:cNvPr id="46" name="図 45" descr="黒い背景と白い文字&#10;&#10;自動的に生成された説明">
            <a:extLst>
              <a:ext uri="{FF2B5EF4-FFF2-40B4-BE49-F238E27FC236}">
                <a16:creationId xmlns:a16="http://schemas.microsoft.com/office/drawing/2014/main" id="{03307A25-40EE-91C8-1512-4DF3781415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963" y="9228383"/>
            <a:ext cx="1801755" cy="692618"/>
          </a:xfrm>
          <a:prstGeom prst="rect">
            <a:avLst/>
          </a:prstGeom>
        </p:spPr>
      </p:pic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1170A0BD-3E54-AF4F-4DF2-32FC13069F33}"/>
              </a:ext>
            </a:extLst>
          </p:cNvPr>
          <p:cNvSpPr/>
          <p:nvPr/>
        </p:nvSpPr>
        <p:spPr>
          <a:xfrm>
            <a:off x="121815" y="5529000"/>
            <a:ext cx="3159290" cy="3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支給までの大まかな流れ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3CAEFEC9-7246-6C71-427D-5F5DFF65CC86}"/>
              </a:ext>
            </a:extLst>
          </p:cNvPr>
          <p:cNvSpPr/>
          <p:nvPr/>
        </p:nvSpPr>
        <p:spPr>
          <a:xfrm>
            <a:off x="133762" y="3657000"/>
            <a:ext cx="3453269" cy="3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対象となる設置・整備費用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844ED76-74A6-0DCA-3033-F4122FA1BD26}"/>
              </a:ext>
            </a:extLst>
          </p:cNvPr>
          <p:cNvGrpSpPr/>
          <p:nvPr/>
        </p:nvGrpSpPr>
        <p:grpSpPr>
          <a:xfrm>
            <a:off x="189000" y="780926"/>
            <a:ext cx="6593718" cy="1508074"/>
            <a:chOff x="189000" y="737897"/>
            <a:chExt cx="6593718" cy="1508074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43DC3B3-96B9-E412-82FF-29B5E9948708}"/>
                </a:ext>
              </a:extLst>
            </p:cNvPr>
            <p:cNvSpPr/>
            <p:nvPr/>
          </p:nvSpPr>
          <p:spPr>
            <a:xfrm>
              <a:off x="189000" y="737897"/>
              <a:ext cx="6593718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設置・整備費用：</a:t>
              </a:r>
              <a:r>
                <a:rPr kumimoji="1"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1,000</a:t>
              </a:r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　対象労働者：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10</a:t>
              </a:r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人の場合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5CA227B1-4DE7-6965-898C-312AFCA0A38D}"/>
                </a:ext>
              </a:extLst>
            </p:cNvPr>
            <p:cNvSpPr/>
            <p:nvPr/>
          </p:nvSpPr>
          <p:spPr>
            <a:xfrm>
              <a:off x="4210943" y="1432839"/>
              <a:ext cx="1771211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2400" b="1" u="sng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1,100</a:t>
              </a:r>
              <a:r>
                <a:rPr kumimoji="1" lang="ja-JP" altLang="en-US" sz="2400" b="1" u="sng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kumimoji="1" lang="en-US" altLang="ja-JP" sz="24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78A423F2-7E21-EE76-9E62-E4DB89F75258}"/>
                </a:ext>
              </a:extLst>
            </p:cNvPr>
            <p:cNvSpPr/>
            <p:nvPr/>
          </p:nvSpPr>
          <p:spPr>
            <a:xfrm>
              <a:off x="216679" y="1186706"/>
              <a:ext cx="2520000" cy="10592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第１回目：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700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第２回目：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200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第３回目：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200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3297D7F-B948-30C6-E29B-F35C4BC63FEB}"/>
                </a:ext>
              </a:extLst>
            </p:cNvPr>
            <p:cNvSpPr/>
            <p:nvPr/>
          </p:nvSpPr>
          <p:spPr>
            <a:xfrm>
              <a:off x="2626944" y="1472533"/>
              <a:ext cx="1594056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３年間で合計</a:t>
              </a:r>
              <a:endParaRPr kumimoji="1"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62C4526F-BF8A-060D-2CE9-51A1D2E3C7CF}"/>
                </a:ext>
              </a:extLst>
            </p:cNvPr>
            <p:cNvSpPr/>
            <p:nvPr/>
          </p:nvSpPr>
          <p:spPr>
            <a:xfrm>
              <a:off x="5839267" y="1497000"/>
              <a:ext cx="901733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を支給</a:t>
              </a:r>
              <a:endParaRPr kumimoji="1"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A487BA-F6ED-E140-6B7A-FBFCBAB524DD}"/>
              </a:ext>
            </a:extLst>
          </p:cNvPr>
          <p:cNvSpPr/>
          <p:nvPr/>
        </p:nvSpPr>
        <p:spPr>
          <a:xfrm>
            <a:off x="179165" y="4097491"/>
            <a:ext cx="6593718" cy="1359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次の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(1)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～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(3)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をすべて満たす施設または設備にかかる費用が対象です。</a:t>
            </a:r>
            <a:endParaRPr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(1)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雇用の拡大のために必要な事業の用に供されるものであること</a:t>
            </a:r>
            <a:endParaRPr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(2)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計画期間（最長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18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ヶ月間）内に設置・整備が行われていること</a:t>
            </a:r>
            <a:endParaRPr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(3)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１点あたり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20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万円以上で、合計額が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300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万円以上であること</a:t>
            </a:r>
            <a:endParaRPr lang="en-US" altLang="ja-JP" sz="18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C4E4D35-E19A-C7C0-FF53-7958F92437B1}"/>
              </a:ext>
            </a:extLst>
          </p:cNvPr>
          <p:cNvGrpSpPr/>
          <p:nvPr/>
        </p:nvGrpSpPr>
        <p:grpSpPr>
          <a:xfrm>
            <a:off x="189000" y="2220926"/>
            <a:ext cx="6593718" cy="1508074"/>
            <a:chOff x="189000" y="737897"/>
            <a:chExt cx="6593718" cy="1508074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375374FA-4066-0076-12E9-472EDE33993F}"/>
                </a:ext>
              </a:extLst>
            </p:cNvPr>
            <p:cNvSpPr/>
            <p:nvPr/>
          </p:nvSpPr>
          <p:spPr>
            <a:xfrm>
              <a:off x="189000" y="737897"/>
              <a:ext cx="6593718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設置・整備費用：</a:t>
              </a:r>
              <a:r>
                <a:rPr kumimoji="1"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5,000</a:t>
              </a:r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　対象労働者：</a:t>
              </a:r>
              <a:r>
                <a:rPr kumimoji="1"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20</a:t>
              </a:r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人の場合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CAAAFF4-00AA-33C1-533D-D5299C8C56E4}"/>
                </a:ext>
              </a:extLst>
            </p:cNvPr>
            <p:cNvSpPr/>
            <p:nvPr/>
          </p:nvSpPr>
          <p:spPr>
            <a:xfrm>
              <a:off x="4210943" y="1432839"/>
              <a:ext cx="1771211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2400" b="1" u="sng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3,400</a:t>
              </a:r>
              <a:r>
                <a:rPr kumimoji="1" lang="ja-JP" altLang="en-US" sz="2400" b="1" u="sng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kumimoji="1" lang="en-US" altLang="ja-JP" sz="24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4E325F66-6A4A-F09B-C025-C3E938D2F0D3}"/>
                </a:ext>
              </a:extLst>
            </p:cNvPr>
            <p:cNvSpPr/>
            <p:nvPr/>
          </p:nvSpPr>
          <p:spPr>
            <a:xfrm>
              <a:off x="216679" y="1186706"/>
              <a:ext cx="2520000" cy="10592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第１回目：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1,800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第２回目：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800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第３回目：</a:t>
              </a:r>
              <a:r>
                <a:rPr lang="en-US" altLang="ja-JP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800</a:t>
              </a:r>
              <a:r>
                <a:rPr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万円</a:t>
              </a:r>
              <a:endParaRPr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31742BB0-3C2E-BF1C-37F2-79E688633C8A}"/>
                </a:ext>
              </a:extLst>
            </p:cNvPr>
            <p:cNvSpPr/>
            <p:nvPr/>
          </p:nvSpPr>
          <p:spPr>
            <a:xfrm>
              <a:off x="2626944" y="1472533"/>
              <a:ext cx="1594056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３年間で合計</a:t>
              </a:r>
              <a:endParaRPr kumimoji="1"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2B24EAA5-ADFB-B702-0189-CAB748941983}"/>
                </a:ext>
              </a:extLst>
            </p:cNvPr>
            <p:cNvSpPr/>
            <p:nvPr/>
          </p:nvSpPr>
          <p:spPr>
            <a:xfrm>
              <a:off x="5839267" y="1497000"/>
              <a:ext cx="901733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800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を支給</a:t>
              </a:r>
              <a:endParaRPr kumimoji="1" lang="en-US" altLang="ja-JP" sz="18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6F72586-98C4-036D-3421-05E80F2FBB1C}"/>
              </a:ext>
            </a:extLst>
          </p:cNvPr>
          <p:cNvSpPr/>
          <p:nvPr/>
        </p:nvSpPr>
        <p:spPr>
          <a:xfrm>
            <a:off x="45000" y="8697000"/>
            <a:ext cx="6408000" cy="538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r>
              <a:rPr lang="en-US" altLang="ja-JP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地プロ実施の確認の手続きは</a:t>
            </a:r>
            <a:r>
              <a:rPr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都道府県庁</a:t>
            </a:r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、地域雇用開発助成金の手続きは</a:t>
            </a:r>
            <a:r>
              <a:rPr lang="ja-JP" altLang="en-US" sz="1600" b="1" u="sng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都道府県労働局</a:t>
            </a:r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にお問い合わせください。</a:t>
            </a:r>
            <a:endParaRPr lang="en-US" altLang="ja-JP" sz="16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DCFB8F11-6D82-4B7C-A8F6-136A5BD32E5B}"/>
              </a:ext>
            </a:extLst>
          </p:cNvPr>
          <p:cNvGrpSpPr/>
          <p:nvPr/>
        </p:nvGrpSpPr>
        <p:grpSpPr>
          <a:xfrm>
            <a:off x="382587" y="5874558"/>
            <a:ext cx="5998413" cy="2894442"/>
            <a:chOff x="454587" y="6254456"/>
            <a:chExt cx="5998413" cy="2894442"/>
          </a:xfrm>
        </p:grpSpPr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EAC8E28A-C932-1194-B70A-7F276168485C}"/>
                </a:ext>
              </a:extLst>
            </p:cNvPr>
            <p:cNvGrpSpPr/>
            <p:nvPr/>
          </p:nvGrpSpPr>
          <p:grpSpPr>
            <a:xfrm>
              <a:off x="454587" y="6254456"/>
              <a:ext cx="5998413" cy="2894442"/>
              <a:chOff x="258390" y="6273573"/>
              <a:chExt cx="5998413" cy="2894442"/>
            </a:xfrm>
          </p:grpSpPr>
          <p:sp>
            <p:nvSpPr>
              <p:cNvPr id="56" name="四角形: 角を丸くする 55">
                <a:extLst>
                  <a:ext uri="{FF2B5EF4-FFF2-40B4-BE49-F238E27FC236}">
                    <a16:creationId xmlns:a16="http://schemas.microsoft.com/office/drawing/2014/main" id="{592AEBBC-63CC-CB95-EF18-FBDB9D9264FD}"/>
                  </a:ext>
                </a:extLst>
              </p:cNvPr>
              <p:cNvSpPr/>
              <p:nvPr/>
            </p:nvSpPr>
            <p:spPr>
              <a:xfrm>
                <a:off x="600911" y="6444489"/>
                <a:ext cx="900000" cy="2556000"/>
              </a:xfrm>
              <a:prstGeom prst="roundRect">
                <a:avLst/>
              </a:prstGeom>
              <a:solidFill>
                <a:schemeClr val="bg1"/>
              </a:solidFill>
              <a:ln w="38100" cmpd="dbl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/>
              </a:p>
            </p:txBody>
          </p:sp>
          <p:sp>
            <p:nvSpPr>
              <p:cNvPr id="63" name="四角形: 角を丸くする 62">
                <a:extLst>
                  <a:ext uri="{FF2B5EF4-FFF2-40B4-BE49-F238E27FC236}">
                    <a16:creationId xmlns:a16="http://schemas.microsoft.com/office/drawing/2014/main" id="{22E40436-0CFB-CDA7-943A-51ED4D12FDFB}"/>
                  </a:ext>
                </a:extLst>
              </p:cNvPr>
              <p:cNvSpPr/>
              <p:nvPr/>
            </p:nvSpPr>
            <p:spPr>
              <a:xfrm>
                <a:off x="2404803" y="6417961"/>
                <a:ext cx="900000" cy="25560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/>
              </a:p>
            </p:txBody>
          </p:sp>
          <p:sp>
            <p:nvSpPr>
              <p:cNvPr id="64" name="四角形: 角を丸くする 63">
                <a:extLst>
                  <a:ext uri="{FF2B5EF4-FFF2-40B4-BE49-F238E27FC236}">
                    <a16:creationId xmlns:a16="http://schemas.microsoft.com/office/drawing/2014/main" id="{CE182697-1302-A384-645F-9636C1B3FA4C}"/>
                  </a:ext>
                </a:extLst>
              </p:cNvPr>
              <p:cNvSpPr/>
              <p:nvPr/>
            </p:nvSpPr>
            <p:spPr>
              <a:xfrm>
                <a:off x="3844803" y="6435613"/>
                <a:ext cx="900000" cy="25560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/>
              </a:p>
            </p:txBody>
          </p:sp>
          <p:sp>
            <p:nvSpPr>
              <p:cNvPr id="65" name="四角形: 角を丸くする 64">
                <a:extLst>
                  <a:ext uri="{FF2B5EF4-FFF2-40B4-BE49-F238E27FC236}">
                    <a16:creationId xmlns:a16="http://schemas.microsoft.com/office/drawing/2014/main" id="{87C8F325-F08C-94BC-B78B-49FCBFC238A1}"/>
                  </a:ext>
                </a:extLst>
              </p:cNvPr>
              <p:cNvSpPr/>
              <p:nvPr/>
            </p:nvSpPr>
            <p:spPr>
              <a:xfrm>
                <a:off x="5356803" y="6434787"/>
                <a:ext cx="900000" cy="25560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200"/>
              </a:p>
            </p:txBody>
          </p:sp>
          <p:grpSp>
            <p:nvGrpSpPr>
              <p:cNvPr id="66" name="グループ化 65">
                <a:extLst>
                  <a:ext uri="{FF2B5EF4-FFF2-40B4-BE49-F238E27FC236}">
                    <a16:creationId xmlns:a16="http://schemas.microsoft.com/office/drawing/2014/main" id="{9351026D-190B-DF3A-FBCA-D0F1D80C2789}"/>
                  </a:ext>
                </a:extLst>
              </p:cNvPr>
              <p:cNvGrpSpPr/>
              <p:nvPr/>
            </p:nvGrpSpPr>
            <p:grpSpPr>
              <a:xfrm>
                <a:off x="1590864" y="7425493"/>
                <a:ext cx="3657939" cy="443647"/>
                <a:chOff x="1372003" y="7108115"/>
                <a:chExt cx="3566380" cy="443647"/>
              </a:xfrm>
              <a:gradFill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77000">
                    <a:srgbClr val="FFC9C9"/>
                  </a:gs>
                  <a:gs pos="100000">
                    <a:srgbClr val="FF9999"/>
                  </a:gs>
                </a:gsLst>
                <a:lin ang="0" scaled="1"/>
              </a:gradFill>
            </p:grpSpPr>
            <p:sp>
              <p:nvSpPr>
                <p:cNvPr id="69" name="矢印: 山形 68">
                  <a:extLst>
                    <a:ext uri="{FF2B5EF4-FFF2-40B4-BE49-F238E27FC236}">
                      <a16:creationId xmlns:a16="http://schemas.microsoft.com/office/drawing/2014/main" id="{EDAFDBD3-0454-8790-AF62-48DD50C5FEB4}"/>
                    </a:ext>
                  </a:extLst>
                </p:cNvPr>
                <p:cNvSpPr/>
                <p:nvPr/>
              </p:nvSpPr>
              <p:spPr>
                <a:xfrm>
                  <a:off x="1372003" y="7152174"/>
                  <a:ext cx="407478" cy="399588"/>
                </a:xfrm>
                <a:prstGeom prst="chevron">
                  <a:avLst/>
                </a:prstGeom>
                <a:solidFill>
                  <a:srgbClr val="F7D5D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1" name="矢印: 山形 70">
                  <a:extLst>
                    <a:ext uri="{FF2B5EF4-FFF2-40B4-BE49-F238E27FC236}">
                      <a16:creationId xmlns:a16="http://schemas.microsoft.com/office/drawing/2014/main" id="{E5BA7A42-B781-69EA-8687-B0B9FA43AD81}"/>
                    </a:ext>
                  </a:extLst>
                </p:cNvPr>
                <p:cNvSpPr/>
                <p:nvPr/>
              </p:nvSpPr>
              <p:spPr>
                <a:xfrm>
                  <a:off x="3126948" y="7108115"/>
                  <a:ext cx="407478" cy="399588"/>
                </a:xfrm>
                <a:prstGeom prst="chevron">
                  <a:avLst/>
                </a:prstGeom>
                <a:solidFill>
                  <a:srgbClr val="F7D5D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2" name="矢印: 山形 71">
                  <a:extLst>
                    <a:ext uri="{FF2B5EF4-FFF2-40B4-BE49-F238E27FC236}">
                      <a16:creationId xmlns:a16="http://schemas.microsoft.com/office/drawing/2014/main" id="{6068B57A-AC6B-4107-3E9B-30C596B797D6}"/>
                    </a:ext>
                  </a:extLst>
                </p:cNvPr>
                <p:cNvSpPr/>
                <p:nvPr/>
              </p:nvSpPr>
              <p:spPr>
                <a:xfrm>
                  <a:off x="4530905" y="7146536"/>
                  <a:ext cx="407478" cy="399588"/>
                </a:xfrm>
                <a:prstGeom prst="chevron">
                  <a:avLst/>
                </a:prstGeom>
                <a:solidFill>
                  <a:srgbClr val="F7D5D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E11CB1A8-2E92-843A-D36C-9A150C66F4CB}"/>
                  </a:ext>
                </a:extLst>
              </p:cNvPr>
              <p:cNvSpPr txBox="1"/>
              <p:nvPr/>
            </p:nvSpPr>
            <p:spPr>
              <a:xfrm>
                <a:off x="258390" y="6356759"/>
                <a:ext cx="318924" cy="2735778"/>
              </a:xfrm>
              <a:prstGeom prst="rect">
                <a:avLst/>
              </a:prstGeom>
              <a:noFill/>
            </p:spPr>
            <p:txBody>
              <a:bodyPr vert="eaVert" wrap="square" lIns="36000" rIns="36000" rtlCol="0">
                <a:spAutoFit/>
              </a:bodyPr>
              <a:lstStyle/>
              <a:p>
                <a:r>
                  <a:rPr kumimoji="1" lang="en-US" altLang="ja-JP" sz="12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【</a:t>
                </a:r>
                <a:r>
                  <a:rPr kumimoji="1" lang="ja-JP" altLang="en-US" sz="16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地プロ実施の確認</a:t>
                </a:r>
                <a:r>
                  <a:rPr kumimoji="1" lang="en-US" altLang="ja-JP" sz="16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】</a:t>
                </a:r>
                <a:endParaRPr kumimoji="1" lang="ja-JP" altLang="en-US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endParaRPr>
              </a:p>
            </p:txBody>
          </p:sp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5E15E716-74D6-4B48-3D0B-51704D17CE66}"/>
                  </a:ext>
                </a:extLst>
              </p:cNvPr>
              <p:cNvSpPr txBox="1"/>
              <p:nvPr/>
            </p:nvSpPr>
            <p:spPr>
              <a:xfrm>
                <a:off x="2044656" y="6273573"/>
                <a:ext cx="288147" cy="2894442"/>
              </a:xfrm>
              <a:prstGeom prst="rect">
                <a:avLst/>
              </a:prstGeom>
              <a:noFill/>
            </p:spPr>
            <p:txBody>
              <a:bodyPr vert="eaVert" wrap="square" lIns="36000" rIns="36000" rtlCol="0">
                <a:spAutoFit/>
              </a:bodyPr>
              <a:lstStyle/>
              <a:p>
                <a:r>
                  <a:rPr kumimoji="1" lang="en-US" altLang="ja-JP" sz="14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【</a:t>
                </a:r>
                <a:r>
                  <a:rPr kumimoji="1" lang="ja-JP" altLang="en-US" sz="14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地域雇用開発助成金の手続き</a:t>
                </a:r>
                <a:r>
                  <a:rPr kumimoji="1" lang="en-US" altLang="ja-JP" sz="12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】</a:t>
                </a:r>
                <a:endParaRPr kumimoji="1" lang="ja-JP" altLang="en-US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B5098B86-81F3-4166-2E9B-B451CAB1B942}"/>
                  </a:ext>
                </a:extLst>
              </p:cNvPr>
              <p:cNvSpPr txBox="1"/>
              <p:nvPr/>
            </p:nvSpPr>
            <p:spPr>
              <a:xfrm>
                <a:off x="2913879" y="6589346"/>
                <a:ext cx="318924" cy="1528624"/>
              </a:xfrm>
              <a:prstGeom prst="rect">
                <a:avLst/>
              </a:prstGeom>
              <a:noFill/>
            </p:spPr>
            <p:txBody>
              <a:bodyPr vert="eaVert" wrap="none" lIns="36000" rIns="36000" rtlCol="0">
                <a:spAutoFit/>
              </a:bodyPr>
              <a:lstStyle/>
              <a:p>
                <a:r>
                  <a:rPr kumimoji="1" lang="ja-JP" altLang="en-US" sz="1600" dirty="0">
                    <a:solidFill>
                      <a:srgbClr val="FF0000"/>
                    </a:solidFill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都道府県労働局</a:t>
                </a:r>
              </a:p>
            </p:txBody>
          </p:sp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93283AD0-9810-55CC-184A-5E2E6D78A508}"/>
                  </a:ext>
                </a:extLst>
              </p:cNvPr>
              <p:cNvSpPr txBox="1"/>
              <p:nvPr/>
            </p:nvSpPr>
            <p:spPr>
              <a:xfrm>
                <a:off x="2481879" y="7265826"/>
                <a:ext cx="318924" cy="1577725"/>
              </a:xfrm>
              <a:prstGeom prst="rect">
                <a:avLst/>
              </a:prstGeom>
              <a:noFill/>
            </p:spPr>
            <p:txBody>
              <a:bodyPr vert="eaVert" wrap="square" lIns="36000" rIns="36000" rtlCol="0">
                <a:spAutoFit/>
              </a:bodyPr>
              <a:lstStyle/>
              <a:p>
                <a:r>
                  <a:rPr kumimoji="1" lang="ja-JP" altLang="en-US" sz="1600" dirty="0">
                    <a:solidFill>
                      <a:srgbClr val="FF0000"/>
                    </a:solidFill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に計画書を提出</a:t>
                </a:r>
              </a:p>
            </p:txBody>
          </p:sp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8E5111AF-B6EE-8707-6118-2CC916FB63DC}"/>
                  </a:ext>
                </a:extLst>
              </p:cNvPr>
              <p:cNvSpPr txBox="1"/>
              <p:nvPr/>
            </p:nvSpPr>
            <p:spPr>
              <a:xfrm>
                <a:off x="4035657" y="6439432"/>
                <a:ext cx="565146" cy="2577113"/>
              </a:xfrm>
              <a:prstGeom prst="rect">
                <a:avLst/>
              </a:prstGeom>
              <a:noFill/>
            </p:spPr>
            <p:txBody>
              <a:bodyPr vert="eaVert" wrap="square" lIns="36000" rIns="36000" rtlCol="0">
                <a:spAutoFit/>
              </a:bodyPr>
              <a:lstStyle/>
              <a:p>
                <a:r>
                  <a:rPr kumimoji="1" lang="ja-JP" altLang="en-US" sz="16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（事業所内で設置・整備　　　　　</a:t>
                </a:r>
                <a:endParaRPr kumimoji="1" lang="en-US" altLang="ja-JP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endParaRPr>
              </a:p>
              <a:p>
                <a:r>
                  <a:rPr kumimoji="1" lang="ja-JP" altLang="en-US" sz="1600" dirty="0"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　及び労働者の雇入れ）</a:t>
                </a:r>
              </a:p>
            </p:txBody>
          </p:sp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BA8605EB-4DCD-8A69-DB11-069D8627FB68}"/>
                  </a:ext>
                </a:extLst>
              </p:cNvPr>
              <p:cNvSpPr txBox="1"/>
              <p:nvPr/>
            </p:nvSpPr>
            <p:spPr>
              <a:xfrm>
                <a:off x="5793879" y="6661181"/>
                <a:ext cx="318924" cy="1528624"/>
              </a:xfrm>
              <a:prstGeom prst="rect">
                <a:avLst/>
              </a:prstGeom>
              <a:noFill/>
            </p:spPr>
            <p:txBody>
              <a:bodyPr vert="eaVert" wrap="none" lIns="36000" rIns="36000" rtlCol="0">
                <a:spAutoFit/>
              </a:bodyPr>
              <a:lstStyle/>
              <a:p>
                <a:r>
                  <a:rPr kumimoji="1" lang="ja-JP" altLang="en-US" sz="1600" dirty="0">
                    <a:solidFill>
                      <a:srgbClr val="FF0000"/>
                    </a:solidFill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都道府県労働局</a:t>
                </a:r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F715F292-0ACB-5056-E952-E5CBA87C2543}"/>
                  </a:ext>
                </a:extLst>
              </p:cNvPr>
              <p:cNvSpPr txBox="1"/>
              <p:nvPr/>
            </p:nvSpPr>
            <p:spPr>
              <a:xfrm>
                <a:off x="5433879" y="7435396"/>
                <a:ext cx="318924" cy="1577725"/>
              </a:xfrm>
              <a:prstGeom prst="rect">
                <a:avLst/>
              </a:prstGeom>
              <a:noFill/>
            </p:spPr>
            <p:txBody>
              <a:bodyPr vert="eaVert" wrap="square" lIns="36000" rIns="36000" rtlCol="0">
                <a:spAutoFit/>
              </a:bodyPr>
              <a:lstStyle/>
              <a:p>
                <a:r>
                  <a:rPr kumimoji="1" lang="ja-JP" altLang="en-US" sz="1600" dirty="0">
                    <a:solidFill>
                      <a:srgbClr val="FF0000"/>
                    </a:solidFill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に完了届を提出</a:t>
                </a:r>
              </a:p>
            </p:txBody>
          </p: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5E8A7DC3-704B-BA6D-4CE5-997DF860C174}"/>
                </a:ext>
              </a:extLst>
            </p:cNvPr>
            <p:cNvSpPr txBox="1"/>
            <p:nvPr/>
          </p:nvSpPr>
          <p:spPr>
            <a:xfrm>
              <a:off x="1238076" y="6539184"/>
              <a:ext cx="318924" cy="1323439"/>
            </a:xfrm>
            <a:prstGeom prst="rect">
              <a:avLst/>
            </a:prstGeom>
            <a:noFill/>
          </p:spPr>
          <p:txBody>
            <a:bodyPr vert="eaVert" wrap="none" lIns="36000" rIns="36000" rtlCol="0">
              <a:spAutoFit/>
            </a:bodyPr>
            <a:lstStyle/>
            <a:p>
              <a:r>
                <a:rPr kumimoji="1" lang="ja-JP" altLang="en-US" sz="1600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都道府県庁に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24EC1404-83CD-F04E-2922-FFF0C24237C4}"/>
                </a:ext>
              </a:extLst>
            </p:cNvPr>
            <p:cNvSpPr txBox="1"/>
            <p:nvPr/>
          </p:nvSpPr>
          <p:spPr>
            <a:xfrm>
              <a:off x="883905" y="6834524"/>
              <a:ext cx="318924" cy="2134755"/>
            </a:xfrm>
            <a:prstGeom prst="rect">
              <a:avLst/>
            </a:prstGeom>
            <a:noFill/>
          </p:spPr>
          <p:txBody>
            <a:bodyPr vert="eaVert" wrap="square" lIns="36000" rIns="36000" rtlCol="0">
              <a:spAutoFit/>
            </a:bodyPr>
            <a:lstStyle/>
            <a:p>
              <a:r>
                <a:rPr kumimoji="1" lang="ja-JP" altLang="en-US" sz="1600" dirty="0">
                  <a:solidFill>
                    <a:srgbClr val="FF0000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計画承認申請書を提出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BF6C03B-F642-5223-60A8-88D9C43FD7C0}"/>
              </a:ext>
            </a:extLst>
          </p:cNvPr>
          <p:cNvGrpSpPr/>
          <p:nvPr/>
        </p:nvGrpSpPr>
        <p:grpSpPr>
          <a:xfrm>
            <a:off x="146956" y="9365252"/>
            <a:ext cx="4362043" cy="540747"/>
            <a:chOff x="1556238" y="1052944"/>
            <a:chExt cx="3214848" cy="640755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0E34B3CA-E34B-3260-DD35-9C9F2CB3AE9D}"/>
                </a:ext>
              </a:extLst>
            </p:cNvPr>
            <p:cNvGrpSpPr/>
            <p:nvPr/>
          </p:nvGrpSpPr>
          <p:grpSpPr>
            <a:xfrm>
              <a:off x="1556238" y="1052944"/>
              <a:ext cx="3121270" cy="471056"/>
              <a:chOff x="1556238" y="1052944"/>
              <a:chExt cx="3121270" cy="471056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DE5A8AFA-1DB5-9594-D15F-4727D7A750E4}"/>
                  </a:ext>
                </a:extLst>
              </p:cNvPr>
              <p:cNvSpPr/>
              <p:nvPr/>
            </p:nvSpPr>
            <p:spPr>
              <a:xfrm>
                <a:off x="1556238" y="1052945"/>
                <a:ext cx="2347547" cy="47105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dirty="0">
                    <a:solidFill>
                      <a:schemeClr val="tx1"/>
                    </a:solidFill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</a:rPr>
                  <a:t>地域雇用開発助成金</a:t>
                </a:r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A27FD555-A478-C5DE-1ED0-DCD18CD87CC3}"/>
                  </a:ext>
                </a:extLst>
              </p:cNvPr>
              <p:cNvSpPr/>
              <p:nvPr/>
            </p:nvSpPr>
            <p:spPr>
              <a:xfrm>
                <a:off x="3903785" y="1052944"/>
                <a:ext cx="773723" cy="471055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dirty="0">
                    <a:solidFill>
                      <a:schemeClr val="bg1"/>
                    </a:solidFill>
                  </a:rPr>
                  <a:t>検索</a:t>
                </a:r>
              </a:p>
            </p:txBody>
          </p:sp>
        </p:grpSp>
        <p:sp>
          <p:nvSpPr>
            <p:cNvPr id="35" name="矢印: 下 6">
              <a:extLst>
                <a:ext uri="{FF2B5EF4-FFF2-40B4-BE49-F238E27FC236}">
                  <a16:creationId xmlns:a16="http://schemas.microsoft.com/office/drawing/2014/main" id="{6685BA3A-705E-356C-C2FA-9107AAF9FCD6}"/>
                </a:ext>
              </a:extLst>
            </p:cNvPr>
            <p:cNvSpPr/>
            <p:nvPr/>
          </p:nvSpPr>
          <p:spPr>
            <a:xfrm rot="8851042">
              <a:off x="4517734" y="1368095"/>
              <a:ext cx="253352" cy="325604"/>
            </a:xfrm>
            <a:custGeom>
              <a:avLst/>
              <a:gdLst>
                <a:gd name="connsiteX0" fmla="*/ 0 w 438149"/>
                <a:gd name="connsiteY0" fmla="*/ 350046 h 569120"/>
                <a:gd name="connsiteX1" fmla="*/ 109537 w 438149"/>
                <a:gd name="connsiteY1" fmla="*/ 350046 h 569120"/>
                <a:gd name="connsiteX2" fmla="*/ 109537 w 438149"/>
                <a:gd name="connsiteY2" fmla="*/ 0 h 569120"/>
                <a:gd name="connsiteX3" fmla="*/ 328612 w 438149"/>
                <a:gd name="connsiteY3" fmla="*/ 0 h 569120"/>
                <a:gd name="connsiteX4" fmla="*/ 328612 w 438149"/>
                <a:gd name="connsiteY4" fmla="*/ 350046 h 569120"/>
                <a:gd name="connsiteX5" fmla="*/ 438149 w 438149"/>
                <a:gd name="connsiteY5" fmla="*/ 350046 h 569120"/>
                <a:gd name="connsiteX6" fmla="*/ 219075 w 438149"/>
                <a:gd name="connsiteY6" fmla="*/ 569120 h 569120"/>
                <a:gd name="connsiteX7" fmla="*/ 0 w 438149"/>
                <a:gd name="connsiteY7" fmla="*/ 350046 h 569120"/>
                <a:gd name="connsiteX0" fmla="*/ 0 w 442912"/>
                <a:gd name="connsiteY0" fmla="*/ 350046 h 569120"/>
                <a:gd name="connsiteX1" fmla="*/ 109537 w 442912"/>
                <a:gd name="connsiteY1" fmla="*/ 350046 h 569120"/>
                <a:gd name="connsiteX2" fmla="*/ 109537 w 442912"/>
                <a:gd name="connsiteY2" fmla="*/ 0 h 569120"/>
                <a:gd name="connsiteX3" fmla="*/ 328612 w 442912"/>
                <a:gd name="connsiteY3" fmla="*/ 0 h 569120"/>
                <a:gd name="connsiteX4" fmla="*/ 328612 w 442912"/>
                <a:gd name="connsiteY4" fmla="*/ 350046 h 569120"/>
                <a:gd name="connsiteX5" fmla="*/ 442912 w 442912"/>
                <a:gd name="connsiteY5" fmla="*/ 283371 h 569120"/>
                <a:gd name="connsiteX6" fmla="*/ 219075 w 442912"/>
                <a:gd name="connsiteY6" fmla="*/ 569120 h 569120"/>
                <a:gd name="connsiteX7" fmla="*/ 0 w 442912"/>
                <a:gd name="connsiteY7" fmla="*/ 350046 h 569120"/>
                <a:gd name="connsiteX0" fmla="*/ 0 w 454818"/>
                <a:gd name="connsiteY0" fmla="*/ 273846 h 569120"/>
                <a:gd name="connsiteX1" fmla="*/ 121443 w 454818"/>
                <a:gd name="connsiteY1" fmla="*/ 350046 h 569120"/>
                <a:gd name="connsiteX2" fmla="*/ 121443 w 454818"/>
                <a:gd name="connsiteY2" fmla="*/ 0 h 569120"/>
                <a:gd name="connsiteX3" fmla="*/ 340518 w 454818"/>
                <a:gd name="connsiteY3" fmla="*/ 0 h 569120"/>
                <a:gd name="connsiteX4" fmla="*/ 340518 w 454818"/>
                <a:gd name="connsiteY4" fmla="*/ 350046 h 569120"/>
                <a:gd name="connsiteX5" fmla="*/ 454818 w 454818"/>
                <a:gd name="connsiteY5" fmla="*/ 283371 h 569120"/>
                <a:gd name="connsiteX6" fmla="*/ 230981 w 454818"/>
                <a:gd name="connsiteY6" fmla="*/ 569120 h 569120"/>
                <a:gd name="connsiteX7" fmla="*/ 0 w 454818"/>
                <a:gd name="connsiteY7" fmla="*/ 273846 h 569120"/>
                <a:gd name="connsiteX0" fmla="*/ 0 w 454818"/>
                <a:gd name="connsiteY0" fmla="*/ 273846 h 569120"/>
                <a:gd name="connsiteX1" fmla="*/ 164305 w 454818"/>
                <a:gd name="connsiteY1" fmla="*/ 345284 h 569120"/>
                <a:gd name="connsiteX2" fmla="*/ 121443 w 454818"/>
                <a:gd name="connsiteY2" fmla="*/ 0 h 569120"/>
                <a:gd name="connsiteX3" fmla="*/ 340518 w 454818"/>
                <a:gd name="connsiteY3" fmla="*/ 0 h 569120"/>
                <a:gd name="connsiteX4" fmla="*/ 340518 w 454818"/>
                <a:gd name="connsiteY4" fmla="*/ 350046 h 569120"/>
                <a:gd name="connsiteX5" fmla="*/ 454818 w 454818"/>
                <a:gd name="connsiteY5" fmla="*/ 283371 h 569120"/>
                <a:gd name="connsiteX6" fmla="*/ 230981 w 454818"/>
                <a:gd name="connsiteY6" fmla="*/ 569120 h 569120"/>
                <a:gd name="connsiteX7" fmla="*/ 0 w 454818"/>
                <a:gd name="connsiteY7" fmla="*/ 273846 h 569120"/>
                <a:gd name="connsiteX0" fmla="*/ 0 w 454818"/>
                <a:gd name="connsiteY0" fmla="*/ 273846 h 569120"/>
                <a:gd name="connsiteX1" fmla="*/ 164305 w 454818"/>
                <a:gd name="connsiteY1" fmla="*/ 345284 h 569120"/>
                <a:gd name="connsiteX2" fmla="*/ 121443 w 454818"/>
                <a:gd name="connsiteY2" fmla="*/ 0 h 569120"/>
                <a:gd name="connsiteX3" fmla="*/ 340518 w 454818"/>
                <a:gd name="connsiteY3" fmla="*/ 0 h 569120"/>
                <a:gd name="connsiteX4" fmla="*/ 302418 w 454818"/>
                <a:gd name="connsiteY4" fmla="*/ 342903 h 569120"/>
                <a:gd name="connsiteX5" fmla="*/ 454818 w 454818"/>
                <a:gd name="connsiteY5" fmla="*/ 283371 h 569120"/>
                <a:gd name="connsiteX6" fmla="*/ 230981 w 454818"/>
                <a:gd name="connsiteY6" fmla="*/ 569120 h 569120"/>
                <a:gd name="connsiteX7" fmla="*/ 0 w 454818"/>
                <a:gd name="connsiteY7" fmla="*/ 273846 h 569120"/>
                <a:gd name="connsiteX0" fmla="*/ 0 w 454818"/>
                <a:gd name="connsiteY0" fmla="*/ 273846 h 569120"/>
                <a:gd name="connsiteX1" fmla="*/ 164305 w 454818"/>
                <a:gd name="connsiteY1" fmla="*/ 345284 h 569120"/>
                <a:gd name="connsiteX2" fmla="*/ 121443 w 454818"/>
                <a:gd name="connsiteY2" fmla="*/ 0 h 569120"/>
                <a:gd name="connsiteX3" fmla="*/ 288130 w 454818"/>
                <a:gd name="connsiteY3" fmla="*/ 2381 h 569120"/>
                <a:gd name="connsiteX4" fmla="*/ 302418 w 454818"/>
                <a:gd name="connsiteY4" fmla="*/ 342903 h 569120"/>
                <a:gd name="connsiteX5" fmla="*/ 454818 w 454818"/>
                <a:gd name="connsiteY5" fmla="*/ 283371 h 569120"/>
                <a:gd name="connsiteX6" fmla="*/ 230981 w 454818"/>
                <a:gd name="connsiteY6" fmla="*/ 569120 h 569120"/>
                <a:gd name="connsiteX7" fmla="*/ 0 w 454818"/>
                <a:gd name="connsiteY7" fmla="*/ 273846 h 569120"/>
                <a:gd name="connsiteX0" fmla="*/ 0 w 454818"/>
                <a:gd name="connsiteY0" fmla="*/ 273846 h 569120"/>
                <a:gd name="connsiteX1" fmla="*/ 164305 w 454818"/>
                <a:gd name="connsiteY1" fmla="*/ 345284 h 569120"/>
                <a:gd name="connsiteX2" fmla="*/ 150018 w 454818"/>
                <a:gd name="connsiteY2" fmla="*/ 0 h 569120"/>
                <a:gd name="connsiteX3" fmla="*/ 288130 w 454818"/>
                <a:gd name="connsiteY3" fmla="*/ 2381 h 569120"/>
                <a:gd name="connsiteX4" fmla="*/ 302418 w 454818"/>
                <a:gd name="connsiteY4" fmla="*/ 342903 h 569120"/>
                <a:gd name="connsiteX5" fmla="*/ 454818 w 454818"/>
                <a:gd name="connsiteY5" fmla="*/ 283371 h 569120"/>
                <a:gd name="connsiteX6" fmla="*/ 230981 w 454818"/>
                <a:gd name="connsiteY6" fmla="*/ 569120 h 569120"/>
                <a:gd name="connsiteX7" fmla="*/ 0 w 454818"/>
                <a:gd name="connsiteY7" fmla="*/ 273846 h 56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818" h="569120">
                  <a:moveTo>
                    <a:pt x="0" y="273846"/>
                  </a:moveTo>
                  <a:lnTo>
                    <a:pt x="164305" y="345284"/>
                  </a:lnTo>
                  <a:lnTo>
                    <a:pt x="150018" y="0"/>
                  </a:lnTo>
                  <a:lnTo>
                    <a:pt x="288130" y="2381"/>
                  </a:lnTo>
                  <a:lnTo>
                    <a:pt x="302418" y="342903"/>
                  </a:lnTo>
                  <a:lnTo>
                    <a:pt x="454818" y="283371"/>
                  </a:lnTo>
                  <a:lnTo>
                    <a:pt x="230981" y="569120"/>
                  </a:lnTo>
                  <a:lnTo>
                    <a:pt x="0" y="273846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3082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FD6CC67C4CC548959CEA1302996F70" ma:contentTypeVersion="14" ma:contentTypeDescription="新しいドキュメントを作成します。" ma:contentTypeScope="" ma:versionID="5e7572119f83cd9952734be47fe4d720">
  <xsd:schema xmlns:xsd="http://www.w3.org/2001/XMLSchema" xmlns:xs="http://www.w3.org/2001/XMLSchema" xmlns:p="http://schemas.microsoft.com/office/2006/metadata/properties" xmlns:ns2="9b50d4b9-38ca-4730-bc66-60a2213c4b21" xmlns:ns3="263dbbe5-076b-4606-a03b-9598f5f2f35a" targetNamespace="http://schemas.microsoft.com/office/2006/metadata/properties" ma:root="true" ma:fieldsID="ae696d22c3d06af58ae8432b66d144c8" ns2:_="" ns3:_="">
    <xsd:import namespace="9b50d4b9-38ca-4730-bc66-60a2213c4b21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0d4b9-38ca-4730-bc66-60a2213c4b21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a10ddad-8044-4aeb-8e15-f77340c864bf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9b50d4b9-38ca-4730-bc66-60a2213c4b21">
      <UserInfo>
        <DisplayName/>
        <AccountId xsi:nil="true"/>
        <AccountType/>
      </UserInfo>
    </Owner>
    <lcf76f155ced4ddcb4097134ff3c332f xmlns="9b50d4b9-38ca-4730-bc66-60a2213c4b2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9B7DEF-7EE9-4AE1-BF54-3ABE750E0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5E3D72-5219-46F4-973D-644EB502E8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0d4b9-38ca-4730-bc66-60a2213c4b21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CBF53E-A306-4270-BCEA-AB0EE3388FD7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263dbbe5-076b-4606-a03b-9598f5f2f35a"/>
    <ds:schemaRef ds:uri="http://purl.org/dc/elements/1.1/"/>
    <ds:schemaRef ds:uri="9b50d4b9-38ca-4730-bc66-60a2213c4b21"/>
    <ds:schemaRef ds:uri="http://purl.org/dc/terms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A4 210 x 297 mm</PresentationFormat>
  <Paragraphs>124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UD デジタル 教科書体 NK-R</vt:lpstr>
      <vt:lpstr>UD デジタル 教科書体 NP-B</vt:lpstr>
      <vt:lpstr>UD デジタル 教科書体 NP-R</vt:lpstr>
      <vt:lpstr>メイリオ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2019-09-06T01:37:24Z</dcterms:created>
  <dcterms:modified xsi:type="dcterms:W3CDTF">2025-06-05T06:35:41Z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0x0101006CFD6CC67C4CC548959CEA1302996F70</vt:lpwstr>
  </property>
  <property fmtid="{D5CDD505-2E9C-101B-9397-08002B2CF9AE}" pid="3" name="MediaServiceImageTags">
    <vt:lpwstr/>
  </property>
</Properties>
</file>